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4"/>
  </p:sldMasterIdLst>
  <p:notesMasterIdLst>
    <p:notesMasterId r:id="rId10"/>
  </p:notesMasterIdLst>
  <p:sldIdLst>
    <p:sldId id="439" r:id="rId5"/>
    <p:sldId id="440" r:id="rId6"/>
    <p:sldId id="441" r:id="rId7"/>
    <p:sldId id="442" r:id="rId8"/>
    <p:sldId id="443"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2273F"/>
    <a:srgbClr val="C4C9CF"/>
    <a:srgbClr val="E7E9EC"/>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6" autoAdjust="0"/>
    <p:restoredTop sz="94660"/>
  </p:normalViewPr>
  <p:slideViewPr>
    <p:cSldViewPr snapToGrid="0" showGuides="1">
      <p:cViewPr varScale="1">
        <p:scale>
          <a:sx n="78" d="100"/>
          <a:sy n="78" d="100"/>
        </p:scale>
        <p:origin x="878" y="62"/>
      </p:cViewPr>
      <p:guideLst/>
    </p:cSldViewPr>
  </p:slideViewPr>
  <p:notesTextViewPr>
    <p:cViewPr>
      <p:scale>
        <a:sx n="3" d="2"/>
        <a:sy n="3" d="2"/>
      </p:scale>
      <p:origin x="0" y="-797"/>
    </p:cViewPr>
  </p:notesTextViewPr>
  <p:sorterViewPr>
    <p:cViewPr>
      <p:scale>
        <a:sx n="100" d="100"/>
        <a:sy n="100" d="100"/>
      </p:scale>
      <p:origin x="0" y="-105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08/07/2025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bankunderground.co.uk/2024/02/21/stressed-or-in-distress-how-best-to-measure-corporate-vulnerability/"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Bloomberg Finance L.P., FCA Product Sales Data,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Calculated as mortgage interest payments plus principal repayments as a proportion of nominal household post-tax income. Household income is defined as disposable (post-tax) income adjusted for changes in pension entitlements, which is adjusted to exclude gross operating surplus and the effects of financial intermediation services indirectly measured, and to add back interest paid. Mortgage interest payments before 2000 are adjusted to remove the effect of mortgage interest relief at source.</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The illustrative projections to end-2027 use projections for household post</a:t>
            </a:r>
            <a:r>
              <a:rPr lang="en-GB" sz="1800" dirty="0">
                <a:effectLst/>
                <a:latin typeface="Cambria Math" panose="02040503050406030204" pitchFamily="18" charset="0"/>
                <a:ea typeface="Calibri" panose="020F0502020204030204" pitchFamily="34" charset="0"/>
                <a:cs typeface="Cambria Math" panose="02040503050406030204" pitchFamily="18" charset="0"/>
              </a:rPr>
              <a:t>‑</a:t>
            </a:r>
            <a:r>
              <a:rPr lang="en-GB" sz="1800" dirty="0">
                <a:effectLst/>
                <a:latin typeface="Arial" panose="020B0604020202020204" pitchFamily="34" charset="0"/>
                <a:ea typeface="Calibri" panose="020F0502020204030204" pitchFamily="34" charset="0"/>
                <a:cs typeface="Calibri" panose="020F0502020204030204" pitchFamily="34" charset="0"/>
              </a:rPr>
              <a:t>tax income consistent with the May 2025 MPR. Payment increases are projected using market expectations for Bank Rate based on the overnight index swap (OIS) curve as at 23 June 2025 taking into account the distribution of fixed-deal terms from the FCA Product Sales Data and assuming the aggregate mortgage debt to income ratio remains constant.</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(c) The stressed projection is designed to illustrate the sensitivity of aggregate household DSR to severe shocks. It assumes both a cumulative 5% fall in disposable (post-tax) household incomes by the end of 2027 – a little larger than in the GFC – as well a 300 basis points increase in mortgage spreads, which passes through to mortgage borrowers with a lag. The household income measure is adjusted as in the central projection.</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8199767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FCA Product Sales Data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There are around 8,889,000 mortgages in the UK. There are 100 squares, each representing 1% of the total current stock of UK mortgages (around 88,890 mortgages), rounded to the nearest 1%.</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The projection uses the OIS curve as at 23 June 2025 and the latest available data (2024 H2) on the stock of outstanding mortgages.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(c) Changes in payments on variable-rate mortgages are calculated using the implied change in the OIS curve, and changes in payment on fixed-rate mortgages are calculated by assuming that mortgagors refinance onto a typical fixed rate implied by the OIS curve at the point that their fixed-rate contract ends.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(d) Mortgages with less than £1,000 outstanding are excluded. These data do not include buy-to-let mortgages or mortgages that are off balance sheet of authorised lenders, such as securitised loans or loan books sold to third parties.</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27691561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Moody’s: Bureau van Dijk, S&amp;P Capital IQ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b="1" u="sng"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(a)</a:t>
            </a:r>
            <a:r>
              <a:rPr lang="en-GB" sz="1800" dirty="0">
                <a:effectLst/>
                <a:latin typeface="Arial" panose="020B0604020202020204" pitchFamily="34" charset="0"/>
                <a:ea typeface="Calibri" panose="020F0502020204030204" pitchFamily="34" charset="0"/>
                <a:cs typeface="Calibri" panose="020F0502020204030204" pitchFamily="34" charset="0"/>
              </a:rPr>
              <a:t> These data refer to UK private non-financial corporations only.</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b="1" u="sng"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(b)</a:t>
            </a:r>
            <a:r>
              <a:rPr lang="en-GB" sz="1800" dirty="0">
                <a:effectLst/>
                <a:latin typeface="Arial" panose="020B0604020202020204" pitchFamily="34" charset="0"/>
                <a:ea typeface="Calibri" panose="020F0502020204030204" pitchFamily="34" charset="0"/>
                <a:cs typeface="Calibri" panose="020F0502020204030204" pitchFamily="34" charset="0"/>
              </a:rPr>
              <a:t> The central case ICR projection conservatively assumes full pass-through of the Bank Rate path to the stock of floating and maturing fixed rate corporate debt over 2025. The projection uses the OIS curve as at 23 June 2025. The stressed projection assumes a 10% fall in earnings and a 300 basis points increase in corporate lending spreads.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b="1" u="sng"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(c)</a:t>
            </a:r>
            <a:r>
              <a:rPr lang="en-GB" sz="1800" dirty="0">
                <a:effectLst/>
                <a:latin typeface="Arial" panose="020B0604020202020204" pitchFamily="34" charset="0"/>
                <a:ea typeface="Calibri" panose="020F0502020204030204" pitchFamily="34" charset="0"/>
                <a:cs typeface="Calibri" panose="020F0502020204030204" pitchFamily="34" charset="0"/>
              </a:rPr>
              <a:t> The aqua line represents the debt-weighted share of UK corporates that simultaneously breach the three thresholds associated with the highest likelihood of firm failure: whether a company’s interest coverage ratio, calculated by dividing its earnings before interest and tax, is below 1.5; whether its liquidity ratio (current ratio) is below 1.1; and whether its return on assets is negative.</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b="1" u="sng"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(d)</a:t>
            </a:r>
            <a:r>
              <a:rPr lang="en-GB" sz="1800" dirty="0">
                <a:effectLst/>
                <a:latin typeface="Arial" panose="020B0604020202020204" pitchFamily="34" charset="0"/>
                <a:ea typeface="Calibri" panose="020F0502020204030204" pitchFamily="34" charset="0"/>
                <a:cs typeface="Calibri" panose="020F0502020204030204" pitchFamily="34" charset="0"/>
              </a:rPr>
              <a:t> Alternative projections of debt at risk within the aqua swathe capture firms that breach any three thresholds within six factors (the three set out in (c), as well as turnover growth less than -5%, leverage growth greater than 5% and leverage less than 1) and breach the thresholds with the highest marginal effects. </a:t>
            </a:r>
            <a:r>
              <a:rPr lang="en-GB" sz="1800" b="1" u="sng"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hlinkClick r:id="rId3"/>
              </a:rPr>
              <a:t>Stressed or in distress? How best to measure corporate vulnerability</a:t>
            </a:r>
            <a:r>
              <a:rPr lang="en-GB" sz="1800" dirty="0">
                <a:effectLst/>
                <a:latin typeface="Arial" panose="020B0604020202020204" pitchFamily="34" charset="0"/>
                <a:ea typeface="Calibri" panose="020F0502020204030204" pitchFamily="34" charset="0"/>
                <a:cs typeface="Calibri" panose="020F0502020204030204" pitchFamily="34" charset="0"/>
              </a:rPr>
              <a:t>.</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b="1" u="sng"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(e)</a:t>
            </a:r>
            <a:r>
              <a:rPr lang="en-GB" sz="1800" dirty="0">
                <a:effectLst/>
                <a:latin typeface="Arial" panose="020B0604020202020204" pitchFamily="34" charset="0"/>
                <a:ea typeface="Calibri" panose="020F0502020204030204" pitchFamily="34" charset="0"/>
                <a:cs typeface="Calibri" panose="020F0502020204030204" pitchFamily="34" charset="0"/>
              </a:rPr>
              <a:t> The historical timeseries of firms with low ICRs is different to that published in the November FSR due to increases in the sample of companies included. The large decrease in firms with low ICRs from 2022 to 2023 is largely driven by two large firms whose ICRs increased over the 2.5 threshold.</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37418691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LSEG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total UK private non-financial corporation bonds shown in this chart excludes withdrawn bonds, but includes non-rated bonds.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a:effectLst/>
                <a:latin typeface="Arial" panose="020B0604020202020204" pitchFamily="34" charset="0"/>
                <a:ea typeface="Calibri" panose="020F0502020204030204" pitchFamily="34" charset="0"/>
                <a:cs typeface="Calibri" panose="020F0502020204030204" pitchFamily="34" charset="0"/>
              </a:rPr>
              <a:t>(b) All UK issued bonds in all currencies converted to sterling.</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251588779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6" name="Picture 5" descr="Close-up of a white fabric with a green light&#10;&#10;Description automatically generated">
            <a:extLst>
              <a:ext uri="{FF2B5EF4-FFF2-40B4-BE49-F238E27FC236}">
                <a16:creationId xmlns:a16="http://schemas.microsoft.com/office/drawing/2014/main" id="{3F520E31-0ABF-F368-554C-55A2C648D1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45365" y="0"/>
            <a:ext cx="4546635" cy="6858000"/>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3414952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6108812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913368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541595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3602663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427944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2535826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712980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066006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32" r:id="rId3"/>
    <p:sldLayoutId id="2147483717" r:id="rId4"/>
    <p:sldLayoutId id="2147483718" r:id="rId5"/>
    <p:sldLayoutId id="2147483719" r:id="rId6"/>
    <p:sldLayoutId id="2147483720" r:id="rId7"/>
    <p:sldLayoutId id="2147483734" r:id="rId8"/>
    <p:sldLayoutId id="2147483721" r:id="rId9"/>
    <p:sldLayoutId id="2147483722" r:id="rId10"/>
    <p:sldLayoutId id="2147483723" r:id="rId11"/>
    <p:sldLayoutId id="2147483733" r:id="rId12"/>
    <p:sldLayoutId id="2147483725" r:id="rId13"/>
    <p:sldLayoutId id="2147483726" r:id="rId14"/>
    <p:sldLayoutId id="2147483727" r:id="rId15"/>
    <p:sldLayoutId id="2147483728" r:id="rId16"/>
    <p:sldLayoutId id="2147483747" r:id="rId17"/>
    <p:sldLayoutId id="2147483731" r:id="rId18"/>
    <p:sldLayoutId id="2147483739" r:id="rId19"/>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chart_3_1_a"/><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hyperlink" Target="#chart_3_1_b"/></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chart_3_1_b"/><Relationship Id="rId4" Type="http://schemas.openxmlformats.org/officeDocument/2006/relationships/hyperlink" Target="#chart_3_1_a"/></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hyperlink" Target="#chart_3_1_b"/><Relationship Id="rId4" Type="http://schemas.openxmlformats.org/officeDocument/2006/relationships/hyperlink" Target="#chart_3_1_a"/></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hyperlink" Target="#chart_3_1_b"/><Relationship Id="rId4" Type="http://schemas.openxmlformats.org/officeDocument/2006/relationships/hyperlink" Target="#chart_3_1_a"/></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6"/>
          </p:nvPr>
        </p:nvSpPr>
        <p:spPr/>
        <p:txBody>
          <a:bodyPr>
            <a:normAutofit/>
          </a:bodyPr>
          <a:lstStyle/>
          <a:p>
            <a:r>
              <a:rPr lang="en-GB" dirty="0"/>
              <a:t>Financial Stability Report</a:t>
            </a:r>
            <a:br>
              <a:rPr lang="en-GB" dirty="0"/>
            </a:br>
            <a:r>
              <a:rPr lang="en-GB" dirty="0"/>
              <a:t>July 2025</a:t>
            </a:r>
            <a:r>
              <a:rPr lang="en-GB" sz="1800" b="1" dirty="0">
                <a:solidFill>
                  <a:srgbClr val="12273F"/>
                </a:solidFill>
                <a:effectLst/>
                <a:latin typeface="Century Gothic" panose="020B0502020202020204" pitchFamily="34" charset="0"/>
                <a:ea typeface="MS Gothic" panose="020B0609070205080204" pitchFamily="49" charset="-128"/>
                <a:cs typeface="Calibri" panose="020F0502020204030204" pitchFamily="34" charset="0"/>
              </a:rPr>
              <a:t>ox </a:t>
            </a:r>
            <a:endParaRPr lang="en-GB" sz="1800" b="1" dirty="0">
              <a:solidFill>
                <a:schemeClr val="bg1"/>
              </a:solidFill>
              <a:ea typeface="MS Gothic" panose="020B0609070205080204" pitchFamily="49" charset="-128"/>
              <a:cs typeface="Calibri" panose="020F0502020204030204" pitchFamily="34" charset="0"/>
            </a:endParaRPr>
          </a:p>
          <a:p>
            <a:r>
              <a:rPr lang="en-GB" dirty="0"/>
              <a:t>3. UK Household and corporate debt vulnerabilities</a:t>
            </a:r>
          </a:p>
          <a:p>
            <a:endParaRPr lang="en-GB" dirty="0"/>
          </a:p>
          <a:p>
            <a:endParaRPr lang="en-GB" dirty="0"/>
          </a:p>
          <a:p>
            <a:endParaRPr lang="en-GB" dirty="0"/>
          </a:p>
        </p:txBody>
      </p:sp>
    </p:spTree>
    <p:extLst>
      <p:ext uri="{BB962C8B-B14F-4D97-AF65-F5344CB8AC3E}">
        <p14:creationId xmlns:p14="http://schemas.microsoft.com/office/powerpoint/2010/main" val="11898172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1CA6C7F-B24C-CE3C-AD00-593C72F14BBA}"/>
              </a:ext>
            </a:extLst>
          </p:cNvPr>
          <p:cNvSpPr txBox="1"/>
          <p:nvPr/>
        </p:nvSpPr>
        <p:spPr>
          <a:xfrm>
            <a:off x="732503" y="417177"/>
            <a:ext cx="10726994" cy="2123658"/>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3.1: It would take a large decrease in incomes and increase in lending spreads for household DSRs to reach GFC peaks</a:t>
            </a:r>
            <a:br>
              <a:rPr lang="en-GB" dirty="0"/>
            </a:br>
            <a:r>
              <a:rPr lang="en-GB" sz="2400" dirty="0">
                <a:solidFill>
                  <a:srgbClr val="12273F"/>
                </a:solidFill>
                <a:latin typeface="Century Gothic" panose="020B0502020202020204" pitchFamily="34" charset="0"/>
                <a:ea typeface="+mj-ea"/>
                <a:cs typeface="+mj-cs"/>
              </a:rPr>
              <a:t>Aggregate household mortgage DSR and staff projections under a central and stressed scenario </a:t>
            </a:r>
            <a:r>
              <a:rPr lang="en-GB" sz="2400" baseline="30000" dirty="0">
                <a:solidFill>
                  <a:srgbClr val="12273F"/>
                </a:solidFill>
                <a:effectLst/>
                <a:latin typeface="Century Gothic" panose="020B0502020202020204" pitchFamily="34" charset="0"/>
                <a:ea typeface="Calibri" panose="020F0502020204030204" pitchFamily="34" charset="0"/>
                <a:cs typeface="Calibri" panose="020F0502020204030204" pitchFamily="34" charset="0"/>
              </a:rPr>
              <a:t>(</a:t>
            </a:r>
            <a:r>
              <a:rPr lang="en-GB" sz="2400" u="sng" baseline="30000" dirty="0">
                <a:solidFill>
                  <a:srgbClr val="12273F"/>
                </a:solidFill>
                <a:effectLst/>
                <a:uFill>
                  <a:solidFill>
                    <a:srgbClr val="3CD7D9"/>
                  </a:solidFill>
                </a:uFill>
                <a:latin typeface="Century Gothic" panose="020B0502020202020204" pitchFamily="34" charset="0"/>
                <a:ea typeface="Calibri" panose="020F0502020204030204" pitchFamily="34" charset="0"/>
                <a:cs typeface="Calibri" panose="020F0502020204030204" pitchFamily="34" charset="0"/>
                <a:hlinkClick r:id="rId3" action="ppaction://hlinkfile">
                  <a:extLst>
                    <a:ext uri="{A12FA001-AC4F-418D-AE19-62706E023703}">
                      <ahyp:hlinkClr xmlns:ahyp="http://schemas.microsoft.com/office/drawing/2018/hyperlinkcolor" val="tx"/>
                    </a:ext>
                  </a:extLst>
                </a:hlinkClick>
              </a:rPr>
              <a:t>a</a:t>
            </a:r>
            <a:r>
              <a:rPr lang="en-GB" sz="2400" baseline="30000" dirty="0">
                <a:solidFill>
                  <a:srgbClr val="12273F"/>
                </a:solidFill>
                <a:effectLst/>
                <a:latin typeface="Century Gothic" panose="020B0502020202020204" pitchFamily="34" charset="0"/>
                <a:ea typeface="Calibri" panose="020F0502020204030204" pitchFamily="34" charset="0"/>
                <a:cs typeface="Calibri" panose="020F0502020204030204" pitchFamily="34" charset="0"/>
              </a:rPr>
              <a:t>)</a:t>
            </a:r>
            <a:r>
              <a:rPr lang="en-GB" sz="2400" dirty="0">
                <a:solidFill>
                  <a:srgbClr val="12273F"/>
                </a:solidFill>
                <a:effectLst/>
                <a:latin typeface="Century Gothic" panose="020B0502020202020204" pitchFamily="34" charset="0"/>
                <a:ea typeface="Calibri" panose="020F0502020204030204" pitchFamily="34" charset="0"/>
                <a:cs typeface="Calibri" panose="020F0502020204030204" pitchFamily="34" charset="0"/>
              </a:rPr>
              <a:t> </a:t>
            </a:r>
            <a:r>
              <a:rPr lang="en-GB" sz="2400" baseline="30000" dirty="0">
                <a:solidFill>
                  <a:srgbClr val="12273F"/>
                </a:solidFill>
                <a:effectLst/>
                <a:latin typeface="Century Gothic" panose="020B0502020202020204" pitchFamily="34" charset="0"/>
                <a:ea typeface="Calibri" panose="020F0502020204030204" pitchFamily="34" charset="0"/>
                <a:cs typeface="Calibri" panose="020F0502020204030204" pitchFamily="34" charset="0"/>
              </a:rPr>
              <a:t>(</a:t>
            </a:r>
            <a:r>
              <a:rPr lang="en-GB" sz="2400" u="sng" baseline="30000" dirty="0">
                <a:solidFill>
                  <a:srgbClr val="12273F"/>
                </a:solidFill>
                <a:effectLst/>
                <a:uFill>
                  <a:solidFill>
                    <a:srgbClr val="3CD7D9"/>
                  </a:solidFill>
                </a:uFill>
                <a:latin typeface="Century Gothic" panose="020B0502020202020204" pitchFamily="34" charset="0"/>
                <a:ea typeface="Calibri" panose="020F0502020204030204" pitchFamily="34" charset="0"/>
                <a:cs typeface="Calibri" panose="020F0502020204030204" pitchFamily="34" charset="0"/>
                <a:hlinkClick r:id="rId4" action="ppaction://hlinkfile">
                  <a:extLst>
                    <a:ext uri="{A12FA001-AC4F-418D-AE19-62706E023703}">
                      <ahyp:hlinkClr xmlns:ahyp="http://schemas.microsoft.com/office/drawing/2018/hyperlinkcolor" val="tx"/>
                    </a:ext>
                  </a:extLst>
                </a:hlinkClick>
              </a:rPr>
              <a:t>b</a:t>
            </a:r>
            <a:r>
              <a:rPr lang="en-GB" sz="2400" baseline="30000" dirty="0">
                <a:solidFill>
                  <a:srgbClr val="12273F"/>
                </a:solidFill>
                <a:effectLst/>
                <a:latin typeface="Century Gothic" panose="020B0502020202020204" pitchFamily="34" charset="0"/>
                <a:ea typeface="Calibri" panose="020F0502020204030204" pitchFamily="34" charset="0"/>
                <a:cs typeface="Calibri" panose="020F0502020204030204" pitchFamily="34" charset="0"/>
              </a:rPr>
              <a:t>)</a:t>
            </a:r>
            <a:r>
              <a:rPr lang="en-GB" sz="2400" baseline="30000" dirty="0">
                <a:solidFill>
                  <a:srgbClr val="12273F"/>
                </a:solidFill>
                <a:latin typeface="Century Gothic" panose="020B0502020202020204" pitchFamily="34" charset="0"/>
                <a:ea typeface="Calibri" panose="020F0502020204030204" pitchFamily="34" charset="0"/>
                <a:cs typeface="Calibri" panose="020F0502020204030204" pitchFamily="34" charset="0"/>
              </a:rPr>
              <a:t> (c)</a:t>
            </a:r>
            <a:endParaRPr lang="en-GB" sz="2400" baseline="30000" dirty="0">
              <a:solidFill>
                <a:srgbClr val="12273F"/>
              </a:solidFill>
              <a:latin typeface="Century Gothic" panose="020B0502020202020204" pitchFamily="34" charset="0"/>
              <a:ea typeface="+mj-ea"/>
              <a:cs typeface="+mj-cs"/>
            </a:endParaRPr>
          </a:p>
        </p:txBody>
      </p:sp>
      <p:pic>
        <p:nvPicPr>
          <p:cNvPr id="4" name="Picture 3" descr="A graph of a stock market&#10;&#10;AI-generated content may be incorrect.">
            <a:extLst>
              <a:ext uri="{FF2B5EF4-FFF2-40B4-BE49-F238E27FC236}">
                <a16:creationId xmlns:a16="http://schemas.microsoft.com/office/drawing/2014/main" id="{BC74EDF4-7618-2F33-33F6-92DC1DEC9D7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5216" y="2648991"/>
            <a:ext cx="11681567" cy="3899988"/>
          </a:xfrm>
          <a:prstGeom prst="rect">
            <a:avLst/>
          </a:prstGeom>
        </p:spPr>
      </p:pic>
    </p:spTree>
    <p:extLst>
      <p:ext uri="{BB962C8B-B14F-4D97-AF65-F5344CB8AC3E}">
        <p14:creationId xmlns:p14="http://schemas.microsoft.com/office/powerpoint/2010/main" val="228066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 screen&#10;&#10;AI-generated content may be incorrect.">
            <a:extLst>
              <a:ext uri="{FF2B5EF4-FFF2-40B4-BE49-F238E27FC236}">
                <a16:creationId xmlns:a16="http://schemas.microsoft.com/office/drawing/2014/main" id="{C431BE14-A1D8-BD68-B7E4-5769165916F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26778" y="2240431"/>
            <a:ext cx="8738443" cy="4337571"/>
          </a:xfrm>
          <a:prstGeom prst="rect">
            <a:avLst/>
          </a:prstGeom>
        </p:spPr>
      </p:pic>
      <p:sp>
        <p:nvSpPr>
          <p:cNvPr id="5" name="TextBox 4">
            <a:extLst>
              <a:ext uri="{FF2B5EF4-FFF2-40B4-BE49-F238E27FC236}">
                <a16:creationId xmlns:a16="http://schemas.microsoft.com/office/drawing/2014/main" id="{E543F862-5A29-3C15-C02B-914C451C3C01}"/>
              </a:ext>
            </a:extLst>
          </p:cNvPr>
          <p:cNvSpPr txBox="1"/>
          <p:nvPr/>
        </p:nvSpPr>
        <p:spPr>
          <a:xfrm>
            <a:off x="732503" y="417177"/>
            <a:ext cx="10726994" cy="1692771"/>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3.2: Around 4 in 10 mortgages are expected to see payment increases by mid-2028</a:t>
            </a:r>
            <a:br>
              <a:rPr lang="en-GB" dirty="0"/>
            </a:br>
            <a:r>
              <a:rPr lang="en-GB" sz="2400" dirty="0">
                <a:solidFill>
                  <a:srgbClr val="12273F"/>
                </a:solidFill>
                <a:latin typeface="Century Gothic" panose="020B0502020202020204" pitchFamily="34" charset="0"/>
                <a:ea typeface="+mj-ea"/>
                <a:cs typeface="+mj-cs"/>
              </a:rPr>
              <a:t>Proportion of owner-occupier mortgages by estimated change in monthly mortgage costs, from June 2025 to 2028 Q2 </a:t>
            </a:r>
            <a:r>
              <a:rPr lang="en-GB" sz="2400" baseline="30000" dirty="0">
                <a:solidFill>
                  <a:srgbClr val="12273F"/>
                </a:solidFill>
                <a:effectLst/>
                <a:latin typeface="Century Gothic" panose="020B0502020202020204" pitchFamily="34" charset="0"/>
                <a:ea typeface="Calibri" panose="020F0502020204030204" pitchFamily="34" charset="0"/>
                <a:cs typeface="Calibri" panose="020F0502020204030204" pitchFamily="34" charset="0"/>
              </a:rPr>
              <a:t>(</a:t>
            </a:r>
            <a:r>
              <a:rPr lang="en-GB" sz="2400" u="sng" baseline="30000" dirty="0">
                <a:solidFill>
                  <a:srgbClr val="12273F"/>
                </a:solidFill>
                <a:effectLst/>
                <a:uFill>
                  <a:solidFill>
                    <a:srgbClr val="3CD7D9"/>
                  </a:solidFill>
                </a:uFill>
                <a:latin typeface="Century Gothic" panose="020B0502020202020204" pitchFamily="34" charset="0"/>
                <a:ea typeface="Calibri" panose="020F0502020204030204" pitchFamily="34" charset="0"/>
                <a:cs typeface="Calibri" panose="020F0502020204030204" pitchFamily="34" charset="0"/>
                <a:hlinkClick r:id="rId4" action="ppaction://hlinkfile">
                  <a:extLst>
                    <a:ext uri="{A12FA001-AC4F-418D-AE19-62706E023703}">
                      <ahyp:hlinkClr xmlns:ahyp="http://schemas.microsoft.com/office/drawing/2018/hyperlinkcolor" val="tx"/>
                    </a:ext>
                  </a:extLst>
                </a:hlinkClick>
              </a:rPr>
              <a:t>a</a:t>
            </a:r>
            <a:r>
              <a:rPr lang="en-GB" sz="2400" baseline="30000" dirty="0">
                <a:solidFill>
                  <a:srgbClr val="12273F"/>
                </a:solidFill>
                <a:effectLst/>
                <a:latin typeface="Century Gothic" panose="020B0502020202020204" pitchFamily="34" charset="0"/>
                <a:ea typeface="Calibri" panose="020F0502020204030204" pitchFamily="34" charset="0"/>
                <a:cs typeface="Calibri" panose="020F0502020204030204" pitchFamily="34" charset="0"/>
              </a:rPr>
              <a:t>)</a:t>
            </a:r>
            <a:r>
              <a:rPr lang="en-GB" sz="2400" dirty="0">
                <a:solidFill>
                  <a:srgbClr val="12273F"/>
                </a:solidFill>
                <a:effectLst/>
                <a:latin typeface="Century Gothic" panose="020B0502020202020204" pitchFamily="34" charset="0"/>
                <a:ea typeface="Calibri" panose="020F0502020204030204" pitchFamily="34" charset="0"/>
                <a:cs typeface="Calibri" panose="020F0502020204030204" pitchFamily="34" charset="0"/>
              </a:rPr>
              <a:t> </a:t>
            </a:r>
            <a:r>
              <a:rPr lang="en-GB" sz="2400" baseline="30000" dirty="0">
                <a:solidFill>
                  <a:srgbClr val="12273F"/>
                </a:solidFill>
                <a:effectLst/>
                <a:latin typeface="Century Gothic" panose="020B0502020202020204" pitchFamily="34" charset="0"/>
                <a:ea typeface="Calibri" panose="020F0502020204030204" pitchFamily="34" charset="0"/>
                <a:cs typeface="Calibri" panose="020F0502020204030204" pitchFamily="34" charset="0"/>
              </a:rPr>
              <a:t>(</a:t>
            </a:r>
            <a:r>
              <a:rPr lang="en-GB" sz="2400" u="sng" baseline="30000" dirty="0">
                <a:solidFill>
                  <a:srgbClr val="12273F"/>
                </a:solidFill>
                <a:effectLst/>
                <a:uFill>
                  <a:solidFill>
                    <a:srgbClr val="3CD7D9"/>
                  </a:solidFill>
                </a:uFill>
                <a:latin typeface="Century Gothic" panose="020B0502020202020204" pitchFamily="34" charset="0"/>
                <a:ea typeface="Calibri" panose="020F0502020204030204" pitchFamily="34" charset="0"/>
                <a:cs typeface="Calibri" panose="020F0502020204030204" pitchFamily="34" charset="0"/>
                <a:hlinkClick r:id="rId5" action="ppaction://hlinkfile">
                  <a:extLst>
                    <a:ext uri="{A12FA001-AC4F-418D-AE19-62706E023703}">
                      <ahyp:hlinkClr xmlns:ahyp="http://schemas.microsoft.com/office/drawing/2018/hyperlinkcolor" val="tx"/>
                    </a:ext>
                  </a:extLst>
                </a:hlinkClick>
              </a:rPr>
              <a:t>b</a:t>
            </a:r>
            <a:r>
              <a:rPr lang="en-GB" sz="2400" baseline="30000" dirty="0">
                <a:solidFill>
                  <a:srgbClr val="12273F"/>
                </a:solidFill>
                <a:effectLst/>
                <a:latin typeface="Century Gothic" panose="020B0502020202020204" pitchFamily="34" charset="0"/>
                <a:ea typeface="Calibri" panose="020F0502020204030204" pitchFamily="34" charset="0"/>
                <a:cs typeface="Calibri" panose="020F0502020204030204" pitchFamily="34" charset="0"/>
              </a:rPr>
              <a:t>)</a:t>
            </a:r>
            <a:r>
              <a:rPr lang="en-GB" sz="2400" baseline="30000" dirty="0">
                <a:solidFill>
                  <a:srgbClr val="12273F"/>
                </a:solidFill>
                <a:latin typeface="Century Gothic" panose="020B0502020202020204" pitchFamily="34" charset="0"/>
                <a:ea typeface="Calibri" panose="020F0502020204030204" pitchFamily="34" charset="0"/>
                <a:cs typeface="Calibri" panose="020F0502020204030204" pitchFamily="34" charset="0"/>
              </a:rPr>
              <a:t> (c) (d)</a:t>
            </a:r>
            <a:endParaRPr lang="en-GB" sz="2400" baseline="30000" dirty="0">
              <a:solidFill>
                <a:srgbClr val="12273F"/>
              </a:solidFill>
              <a:latin typeface="Century Gothic" panose="020B0502020202020204" pitchFamily="34" charset="0"/>
              <a:ea typeface="+mj-ea"/>
              <a:cs typeface="+mj-cs"/>
            </a:endParaRPr>
          </a:p>
        </p:txBody>
      </p:sp>
    </p:spTree>
    <p:extLst>
      <p:ext uri="{BB962C8B-B14F-4D97-AF65-F5344CB8AC3E}">
        <p14:creationId xmlns:p14="http://schemas.microsoft.com/office/powerpoint/2010/main" val="12743307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graph of a graph with numbers and lines&#10;&#10;AI-generated content may be incorrect.">
            <a:extLst>
              <a:ext uri="{FF2B5EF4-FFF2-40B4-BE49-F238E27FC236}">
                <a16:creationId xmlns:a16="http://schemas.microsoft.com/office/drawing/2014/main" id="{48D300C9-6E7F-E2EF-3B63-450CCD6B34C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3780" y="2656407"/>
            <a:ext cx="10364439" cy="3865038"/>
          </a:xfrm>
          <a:prstGeom prst="rect">
            <a:avLst/>
          </a:prstGeom>
        </p:spPr>
      </p:pic>
      <p:sp>
        <p:nvSpPr>
          <p:cNvPr id="5" name="TextBox 4">
            <a:extLst>
              <a:ext uri="{FF2B5EF4-FFF2-40B4-BE49-F238E27FC236}">
                <a16:creationId xmlns:a16="http://schemas.microsoft.com/office/drawing/2014/main" id="{333E25DF-07F0-1436-DA70-844C6D9981C2}"/>
              </a:ext>
            </a:extLst>
          </p:cNvPr>
          <p:cNvSpPr txBox="1"/>
          <p:nvPr/>
        </p:nvSpPr>
        <p:spPr>
          <a:xfrm>
            <a:off x="732503" y="417177"/>
            <a:ext cx="10726994" cy="2123658"/>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3.3: Measures of corporate vulnerability would remain low even if earnings fell substantially and lending spreads increased</a:t>
            </a:r>
            <a:br>
              <a:rPr lang="en-GB" dirty="0"/>
            </a:br>
            <a:r>
              <a:rPr lang="en-GB" sz="2400" dirty="0">
                <a:solidFill>
                  <a:srgbClr val="12273F"/>
                </a:solidFill>
                <a:latin typeface="Century Gothic" panose="020B0502020202020204" pitchFamily="34" charset="0"/>
                <a:ea typeface="+mj-ea"/>
                <a:cs typeface="+mj-cs"/>
              </a:rPr>
              <a:t>Debt-weighted share of UK corporates with ICRs below 2.5 and share of UK corporates at higher risk of default and staff projections </a:t>
            </a:r>
            <a:r>
              <a:rPr lang="en-GB" sz="2400" baseline="30000" dirty="0">
                <a:solidFill>
                  <a:srgbClr val="12273F"/>
                </a:solidFill>
                <a:effectLst/>
                <a:latin typeface="Century Gothic" panose="020B0502020202020204" pitchFamily="34" charset="0"/>
                <a:ea typeface="Calibri" panose="020F0502020204030204" pitchFamily="34" charset="0"/>
                <a:cs typeface="Calibri" panose="020F0502020204030204" pitchFamily="34" charset="0"/>
              </a:rPr>
              <a:t>(</a:t>
            </a:r>
            <a:r>
              <a:rPr lang="en-GB" sz="2400" u="sng" baseline="30000" dirty="0">
                <a:solidFill>
                  <a:srgbClr val="12273F"/>
                </a:solidFill>
                <a:effectLst/>
                <a:uFill>
                  <a:solidFill>
                    <a:srgbClr val="3CD7D9"/>
                  </a:solidFill>
                </a:uFill>
                <a:latin typeface="Century Gothic" panose="020B0502020202020204" pitchFamily="34" charset="0"/>
                <a:ea typeface="Calibri" panose="020F0502020204030204" pitchFamily="34" charset="0"/>
                <a:cs typeface="Calibri" panose="020F0502020204030204" pitchFamily="34" charset="0"/>
                <a:hlinkClick r:id="rId4" action="ppaction://hlinkfile">
                  <a:extLst>
                    <a:ext uri="{A12FA001-AC4F-418D-AE19-62706E023703}">
                      <ahyp:hlinkClr xmlns:ahyp="http://schemas.microsoft.com/office/drawing/2018/hyperlinkcolor" val="tx"/>
                    </a:ext>
                  </a:extLst>
                </a:hlinkClick>
              </a:rPr>
              <a:t>a</a:t>
            </a:r>
            <a:r>
              <a:rPr lang="en-GB" sz="2400" baseline="30000" dirty="0">
                <a:solidFill>
                  <a:srgbClr val="12273F"/>
                </a:solidFill>
                <a:effectLst/>
                <a:latin typeface="Century Gothic" panose="020B0502020202020204" pitchFamily="34" charset="0"/>
                <a:ea typeface="Calibri" panose="020F0502020204030204" pitchFamily="34" charset="0"/>
                <a:cs typeface="Calibri" panose="020F0502020204030204" pitchFamily="34" charset="0"/>
              </a:rPr>
              <a:t>)</a:t>
            </a:r>
            <a:r>
              <a:rPr lang="en-GB" sz="2400" dirty="0">
                <a:solidFill>
                  <a:srgbClr val="12273F"/>
                </a:solidFill>
                <a:effectLst/>
                <a:latin typeface="Century Gothic" panose="020B0502020202020204" pitchFamily="34" charset="0"/>
                <a:ea typeface="Calibri" panose="020F0502020204030204" pitchFamily="34" charset="0"/>
                <a:cs typeface="Calibri" panose="020F0502020204030204" pitchFamily="34" charset="0"/>
              </a:rPr>
              <a:t> </a:t>
            </a:r>
            <a:r>
              <a:rPr lang="en-GB" sz="2400" baseline="30000" dirty="0">
                <a:solidFill>
                  <a:srgbClr val="12273F"/>
                </a:solidFill>
                <a:effectLst/>
                <a:latin typeface="Century Gothic" panose="020B0502020202020204" pitchFamily="34" charset="0"/>
                <a:ea typeface="Calibri" panose="020F0502020204030204" pitchFamily="34" charset="0"/>
                <a:cs typeface="Calibri" panose="020F0502020204030204" pitchFamily="34" charset="0"/>
              </a:rPr>
              <a:t>(</a:t>
            </a:r>
            <a:r>
              <a:rPr lang="en-GB" sz="2400" u="sng" baseline="30000" dirty="0">
                <a:solidFill>
                  <a:srgbClr val="12273F"/>
                </a:solidFill>
                <a:effectLst/>
                <a:uFill>
                  <a:solidFill>
                    <a:srgbClr val="3CD7D9"/>
                  </a:solidFill>
                </a:uFill>
                <a:latin typeface="Century Gothic" panose="020B0502020202020204" pitchFamily="34" charset="0"/>
                <a:ea typeface="Calibri" panose="020F0502020204030204" pitchFamily="34" charset="0"/>
                <a:cs typeface="Calibri" panose="020F0502020204030204" pitchFamily="34" charset="0"/>
                <a:hlinkClick r:id="rId5" action="ppaction://hlinkfile">
                  <a:extLst>
                    <a:ext uri="{A12FA001-AC4F-418D-AE19-62706E023703}">
                      <ahyp:hlinkClr xmlns:ahyp="http://schemas.microsoft.com/office/drawing/2018/hyperlinkcolor" val="tx"/>
                    </a:ext>
                  </a:extLst>
                </a:hlinkClick>
              </a:rPr>
              <a:t>b</a:t>
            </a:r>
            <a:r>
              <a:rPr lang="en-GB" sz="2400" baseline="30000" dirty="0">
                <a:solidFill>
                  <a:srgbClr val="12273F"/>
                </a:solidFill>
                <a:effectLst/>
                <a:latin typeface="Century Gothic" panose="020B0502020202020204" pitchFamily="34" charset="0"/>
                <a:ea typeface="Calibri" panose="020F0502020204030204" pitchFamily="34" charset="0"/>
                <a:cs typeface="Calibri" panose="020F0502020204030204" pitchFamily="34" charset="0"/>
              </a:rPr>
              <a:t>)</a:t>
            </a:r>
            <a:r>
              <a:rPr lang="en-GB" sz="2400" baseline="30000" dirty="0">
                <a:solidFill>
                  <a:srgbClr val="12273F"/>
                </a:solidFill>
                <a:latin typeface="Century Gothic" panose="020B0502020202020204" pitchFamily="34" charset="0"/>
                <a:ea typeface="Calibri" panose="020F0502020204030204" pitchFamily="34" charset="0"/>
                <a:cs typeface="Calibri" panose="020F0502020204030204" pitchFamily="34" charset="0"/>
              </a:rPr>
              <a:t> (c) (d) (e)</a:t>
            </a:r>
            <a:endParaRPr lang="en-GB" sz="2400" baseline="30000" dirty="0">
              <a:solidFill>
                <a:srgbClr val="12273F"/>
              </a:solidFill>
              <a:latin typeface="Century Gothic" panose="020B0502020202020204" pitchFamily="34" charset="0"/>
              <a:ea typeface="+mj-ea"/>
              <a:cs typeface="+mj-cs"/>
            </a:endParaRPr>
          </a:p>
        </p:txBody>
      </p:sp>
    </p:spTree>
    <p:extLst>
      <p:ext uri="{BB962C8B-B14F-4D97-AF65-F5344CB8AC3E}">
        <p14:creationId xmlns:p14="http://schemas.microsoft.com/office/powerpoint/2010/main" val="12106861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graph of a graph showing the amount of debt&#10;&#10;AI-generated content may be incorrect.">
            <a:extLst>
              <a:ext uri="{FF2B5EF4-FFF2-40B4-BE49-F238E27FC236}">
                <a16:creationId xmlns:a16="http://schemas.microsoft.com/office/drawing/2014/main" id="{A4397B04-95DA-4E2B-2D07-FBAAFB582B5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8290" y="2320413"/>
            <a:ext cx="11875420" cy="3931045"/>
          </a:xfrm>
          <a:prstGeom prst="rect">
            <a:avLst/>
          </a:prstGeom>
        </p:spPr>
      </p:pic>
      <p:sp>
        <p:nvSpPr>
          <p:cNvPr id="5" name="TextBox 4">
            <a:extLst>
              <a:ext uri="{FF2B5EF4-FFF2-40B4-BE49-F238E27FC236}">
                <a16:creationId xmlns:a16="http://schemas.microsoft.com/office/drawing/2014/main" id="{3DB6939E-4ABB-050D-4AAF-0C633D2824E3}"/>
              </a:ext>
            </a:extLst>
          </p:cNvPr>
          <p:cNvSpPr txBox="1"/>
          <p:nvPr/>
        </p:nvSpPr>
        <p:spPr>
          <a:xfrm>
            <a:off x="732503" y="417177"/>
            <a:ext cx="10726994" cy="1692771"/>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3.4: The share of UK bonds due for refinancing has been broadly flat since the November FSR</a:t>
            </a:r>
            <a:br>
              <a:rPr lang="en-GB" dirty="0"/>
            </a:br>
            <a:r>
              <a:rPr lang="en-GB" sz="2400" dirty="0">
                <a:solidFill>
                  <a:srgbClr val="12273F"/>
                </a:solidFill>
                <a:latin typeface="Century Gothic" panose="020B0502020202020204" pitchFamily="34" charset="0"/>
                <a:ea typeface="+mj-ea"/>
                <a:cs typeface="+mj-cs"/>
              </a:rPr>
              <a:t>Stock of debt maturing within one or two years, as a percentage of the outstanding stock of bonds </a:t>
            </a:r>
            <a:r>
              <a:rPr lang="en-GB" sz="2400" baseline="30000" dirty="0">
                <a:solidFill>
                  <a:srgbClr val="12273F"/>
                </a:solidFill>
                <a:effectLst/>
                <a:latin typeface="Century Gothic" panose="020B0502020202020204" pitchFamily="34" charset="0"/>
                <a:ea typeface="Calibri" panose="020F0502020204030204" pitchFamily="34" charset="0"/>
                <a:cs typeface="Calibri" panose="020F0502020204030204" pitchFamily="34" charset="0"/>
              </a:rPr>
              <a:t>(</a:t>
            </a:r>
            <a:r>
              <a:rPr lang="en-GB" sz="2400" u="sng" baseline="30000" dirty="0">
                <a:solidFill>
                  <a:srgbClr val="12273F"/>
                </a:solidFill>
                <a:effectLst/>
                <a:uFill>
                  <a:solidFill>
                    <a:srgbClr val="3CD7D9"/>
                  </a:solidFill>
                </a:uFill>
                <a:latin typeface="Century Gothic" panose="020B0502020202020204" pitchFamily="34" charset="0"/>
                <a:ea typeface="Calibri" panose="020F0502020204030204" pitchFamily="34" charset="0"/>
                <a:cs typeface="Calibri" panose="020F0502020204030204" pitchFamily="34" charset="0"/>
                <a:hlinkClick r:id="rId4" action="ppaction://hlinkfile">
                  <a:extLst>
                    <a:ext uri="{A12FA001-AC4F-418D-AE19-62706E023703}">
                      <ahyp:hlinkClr xmlns:ahyp="http://schemas.microsoft.com/office/drawing/2018/hyperlinkcolor" val="tx"/>
                    </a:ext>
                  </a:extLst>
                </a:hlinkClick>
              </a:rPr>
              <a:t>a</a:t>
            </a:r>
            <a:r>
              <a:rPr lang="en-GB" sz="2400" baseline="30000" dirty="0">
                <a:solidFill>
                  <a:srgbClr val="12273F"/>
                </a:solidFill>
                <a:effectLst/>
                <a:latin typeface="Century Gothic" panose="020B0502020202020204" pitchFamily="34" charset="0"/>
                <a:ea typeface="Calibri" panose="020F0502020204030204" pitchFamily="34" charset="0"/>
                <a:cs typeface="Calibri" panose="020F0502020204030204" pitchFamily="34" charset="0"/>
              </a:rPr>
              <a:t>)</a:t>
            </a:r>
            <a:r>
              <a:rPr lang="en-GB" sz="2400" dirty="0">
                <a:solidFill>
                  <a:srgbClr val="12273F"/>
                </a:solidFill>
                <a:effectLst/>
                <a:latin typeface="Century Gothic" panose="020B0502020202020204" pitchFamily="34" charset="0"/>
                <a:ea typeface="Calibri" panose="020F0502020204030204" pitchFamily="34" charset="0"/>
                <a:cs typeface="Calibri" panose="020F0502020204030204" pitchFamily="34" charset="0"/>
              </a:rPr>
              <a:t> </a:t>
            </a:r>
            <a:r>
              <a:rPr lang="en-GB" sz="2400" baseline="30000" dirty="0">
                <a:solidFill>
                  <a:srgbClr val="12273F"/>
                </a:solidFill>
                <a:effectLst/>
                <a:latin typeface="Century Gothic" panose="020B0502020202020204" pitchFamily="34" charset="0"/>
                <a:ea typeface="Calibri" panose="020F0502020204030204" pitchFamily="34" charset="0"/>
                <a:cs typeface="Calibri" panose="020F0502020204030204" pitchFamily="34" charset="0"/>
              </a:rPr>
              <a:t>(</a:t>
            </a:r>
            <a:r>
              <a:rPr lang="en-GB" sz="2400" u="sng" baseline="30000" dirty="0">
                <a:solidFill>
                  <a:srgbClr val="12273F"/>
                </a:solidFill>
                <a:effectLst/>
                <a:uFill>
                  <a:solidFill>
                    <a:srgbClr val="3CD7D9"/>
                  </a:solidFill>
                </a:uFill>
                <a:latin typeface="Century Gothic" panose="020B0502020202020204" pitchFamily="34" charset="0"/>
                <a:ea typeface="Calibri" panose="020F0502020204030204" pitchFamily="34" charset="0"/>
                <a:cs typeface="Calibri" panose="020F0502020204030204" pitchFamily="34" charset="0"/>
                <a:hlinkClick r:id="rId5" action="ppaction://hlinkfile">
                  <a:extLst>
                    <a:ext uri="{A12FA001-AC4F-418D-AE19-62706E023703}">
                      <ahyp:hlinkClr xmlns:ahyp="http://schemas.microsoft.com/office/drawing/2018/hyperlinkcolor" val="tx"/>
                    </a:ext>
                  </a:extLst>
                </a:hlinkClick>
              </a:rPr>
              <a:t>b</a:t>
            </a:r>
            <a:r>
              <a:rPr lang="en-GB" sz="2400" baseline="30000" dirty="0">
                <a:solidFill>
                  <a:srgbClr val="12273F"/>
                </a:solidFill>
                <a:effectLst/>
                <a:latin typeface="Century Gothic" panose="020B0502020202020204" pitchFamily="34" charset="0"/>
                <a:ea typeface="Calibri" panose="020F0502020204030204" pitchFamily="34" charset="0"/>
                <a:cs typeface="Calibri" panose="020F0502020204030204" pitchFamily="34" charset="0"/>
              </a:rPr>
              <a:t>)</a:t>
            </a:r>
            <a:r>
              <a:rPr lang="en-GB" sz="2400" baseline="30000" dirty="0">
                <a:solidFill>
                  <a:srgbClr val="12273F"/>
                </a:solidFill>
                <a:latin typeface="Century Gothic" panose="020B0502020202020204" pitchFamily="34" charset="0"/>
                <a:ea typeface="Calibri" panose="020F0502020204030204" pitchFamily="34" charset="0"/>
                <a:cs typeface="Calibri" panose="020F0502020204030204" pitchFamily="34" charset="0"/>
              </a:rPr>
              <a:t> </a:t>
            </a:r>
            <a:endParaRPr lang="en-GB" sz="2400" baseline="30000" dirty="0">
              <a:solidFill>
                <a:srgbClr val="12273F"/>
              </a:solidFill>
              <a:latin typeface="Century Gothic" panose="020B0502020202020204" pitchFamily="34" charset="0"/>
              <a:ea typeface="+mj-ea"/>
              <a:cs typeface="+mj-cs"/>
            </a:endParaRPr>
          </a:p>
        </p:txBody>
      </p:sp>
    </p:spTree>
    <p:extLst>
      <p:ext uri="{BB962C8B-B14F-4D97-AF65-F5344CB8AC3E}">
        <p14:creationId xmlns:p14="http://schemas.microsoft.com/office/powerpoint/2010/main" val="2865089085"/>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2C8797C4-FC2F-4216-AD9C-FDABC6DC8776}" vid="{62B0646B-5409-4ACD-8C0E-BF2B78D36D6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7943056AE7E8A4BB820FF6BAB34CCF1" ma:contentTypeVersion="4" ma:contentTypeDescription="Create a new document." ma:contentTypeScope="" ma:versionID="7b0cd639bb1812676adfaa0e356cc5a4">
  <xsd:schema xmlns:xsd="http://www.w3.org/2001/XMLSchema" xmlns:xs="http://www.w3.org/2001/XMLSchema" xmlns:p="http://schemas.microsoft.com/office/2006/metadata/properties" xmlns:ns2="c48b3328-1ced-406d-afe5-519b6c1f4803" targetNamespace="http://schemas.microsoft.com/office/2006/metadata/properties" ma:root="true" ma:fieldsID="318af3d9f65e13ced4657c3f7de9f7ba" ns2:_="">
    <xsd:import namespace="c48b3328-1ced-406d-afe5-519b6c1f480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48b3328-1ced-406d-afe5-519b6c1f480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9381780-38FF-4648-9131-D979FE4F84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48b3328-1ced-406d-afe5-519b6c1f480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97CE93E-C295-4D3C-8DFF-CAD5241CEF6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9DE6B346-8C10-4A60-84D7-FDB73415A82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BOE-Official Template A</Template>
  <TotalTime>10</TotalTime>
  <Words>1012</Words>
  <Application>Microsoft Office PowerPoint</Application>
  <PresentationFormat>Widescreen</PresentationFormat>
  <Paragraphs>15</Paragraphs>
  <Slides>5</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MS Gothic</vt:lpstr>
      <vt:lpstr>Arial</vt:lpstr>
      <vt:lpstr>Calibri</vt:lpstr>
      <vt:lpstr>Cambria Math</vt:lpstr>
      <vt:lpstr>Century Gothic</vt:lpstr>
      <vt:lpstr>Bank LINKS Template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Williams, Maddy</dc:creator>
  <cp:lastModifiedBy>Williams, Maddy</cp:lastModifiedBy>
  <cp:revision>2</cp:revision>
  <dcterms:created xsi:type="dcterms:W3CDTF">2025-07-08T16:12:05Z</dcterms:created>
  <dcterms:modified xsi:type="dcterms:W3CDTF">2025-07-08T16:26:30Z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0x01010087943056AE7E8A4BB820FF6BAB34CCF1</vt:lpwstr>
  </property>
  <property fmtid="{D5CDD505-2E9C-101B-9397-08002B2CF9AE}" pid="3" name="MSIP_Label_7020817f-35a1-46f5-8886-e0d7225f8c08_Enabled">
    <vt:lpwstr>true</vt:lpwstr>
  </property>
  <property fmtid="{D5CDD505-2E9C-101B-9397-08002B2CF9AE}" pid="4" name="MSIP_Label_7020817f-35a1-46f5-8886-e0d7225f8c08_SetDate">
    <vt:lpwstr>2025-07-08T16:16:17Z</vt:lpwstr>
  </property>
  <property fmtid="{D5CDD505-2E9C-101B-9397-08002B2CF9AE}" pid="5" name="MSIP_Label_7020817f-35a1-46f5-8886-e0d7225f8c08_Method">
    <vt:lpwstr>Privileged</vt:lpwstr>
  </property>
  <property fmtid="{D5CDD505-2E9C-101B-9397-08002B2CF9AE}" pid="6" name="MSIP_Label_7020817f-35a1-46f5-8886-e0d7225f8c08_Name">
    <vt:lpwstr>Red_MarketSensitive</vt:lpwstr>
  </property>
  <property fmtid="{D5CDD505-2E9C-101B-9397-08002B2CF9AE}" pid="7" name="MSIP_Label_7020817f-35a1-46f5-8886-e0d7225f8c08_SiteId">
    <vt:lpwstr>4b845bdd-4872-4d8c-8b5e-077db08774cc</vt:lpwstr>
  </property>
  <property fmtid="{D5CDD505-2E9C-101B-9397-08002B2CF9AE}" pid="8" name="MSIP_Label_7020817f-35a1-46f5-8886-e0d7225f8c08_ActionId">
    <vt:lpwstr>a1b4549d-5fd4-42fa-ae87-5e0524f7cd7f</vt:lpwstr>
  </property>
  <property fmtid="{D5CDD505-2E9C-101B-9397-08002B2CF9AE}" pid="9" name="MSIP_Label_7020817f-35a1-46f5-8886-e0d7225f8c08_ContentBits">
    <vt:lpwstr>5</vt:lpwstr>
  </property>
</Properties>
</file>